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0BE1-D61B-4BC8-B681-07CCE47D0C0F}" type="datetimeFigureOut">
              <a:rPr lang="cs-CZ" smtClean="0"/>
              <a:pPr/>
              <a:t>4.1.2013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CC2C-B4E9-427E-BC93-98C3D16021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0BE1-D61B-4BC8-B681-07CCE47D0C0F}" type="datetimeFigureOut">
              <a:rPr lang="cs-CZ" smtClean="0"/>
              <a:pPr/>
              <a:t>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CC2C-B4E9-427E-BC93-98C3D16021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0BE1-D61B-4BC8-B681-07CCE47D0C0F}" type="datetimeFigureOut">
              <a:rPr lang="cs-CZ" smtClean="0"/>
              <a:pPr/>
              <a:t>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CC2C-B4E9-427E-BC93-98C3D16021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0BE1-D61B-4BC8-B681-07CCE47D0C0F}" type="datetimeFigureOut">
              <a:rPr lang="cs-CZ" smtClean="0"/>
              <a:pPr/>
              <a:t>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CC2C-B4E9-427E-BC93-98C3D16021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0BE1-D61B-4BC8-B681-07CCE47D0C0F}" type="datetimeFigureOut">
              <a:rPr lang="cs-CZ" smtClean="0"/>
              <a:pPr/>
              <a:t>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CC2C-B4E9-427E-BC93-98C3D16021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0BE1-D61B-4BC8-B681-07CCE47D0C0F}" type="datetimeFigureOut">
              <a:rPr lang="cs-CZ" smtClean="0"/>
              <a:pPr/>
              <a:t>4.1.2013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CC2C-B4E9-427E-BC93-98C3D16021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0BE1-D61B-4BC8-B681-07CCE47D0C0F}" type="datetimeFigureOut">
              <a:rPr lang="cs-CZ" smtClean="0"/>
              <a:pPr/>
              <a:t>4.1.2013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CC2C-B4E9-427E-BC93-98C3D16021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0BE1-D61B-4BC8-B681-07CCE47D0C0F}" type="datetimeFigureOut">
              <a:rPr lang="cs-CZ" smtClean="0"/>
              <a:pPr/>
              <a:t>4.1.2013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CC2C-B4E9-427E-BC93-98C3D16021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0BE1-D61B-4BC8-B681-07CCE47D0C0F}" type="datetimeFigureOut">
              <a:rPr lang="cs-CZ" smtClean="0"/>
              <a:pPr/>
              <a:t>4.1.2013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CC2C-B4E9-427E-BC93-98C3D16021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0BE1-D61B-4BC8-B681-07CCE47D0C0F}" type="datetimeFigureOut">
              <a:rPr lang="cs-CZ" smtClean="0"/>
              <a:pPr/>
              <a:t>4.1.2013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CC2C-B4E9-427E-BC93-98C3D16021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0BE1-D61B-4BC8-B681-07CCE47D0C0F}" type="datetimeFigureOut">
              <a:rPr lang="cs-CZ" smtClean="0"/>
              <a:pPr/>
              <a:t>4.1.2013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45ECC2C-B4E9-427E-BC93-98C3D16021A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6A0BE1-D61B-4BC8-B681-07CCE47D0C0F}" type="datetimeFigureOut">
              <a:rPr lang="cs-CZ" smtClean="0"/>
              <a:pPr/>
              <a:t>4.1.2013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5ECC2C-B4E9-427E-BC93-98C3D16021A5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9600" dirty="0" smtClean="0"/>
              <a:t>PAST SIMPLE</a:t>
            </a:r>
            <a:endParaRPr lang="cs-CZ" sz="9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6000" dirty="0" smtClean="0"/>
              <a:t>Minulý prostý čas</a:t>
            </a:r>
            <a:endParaRPr lang="cs-CZ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Regular</a:t>
            </a:r>
            <a:r>
              <a:rPr lang="cs-CZ" dirty="0" smtClean="0"/>
              <a:t> </a:t>
            </a:r>
            <a:r>
              <a:rPr lang="cs-CZ" dirty="0" err="1" smtClean="0"/>
              <a:t>verbs</a:t>
            </a:r>
            <a:r>
              <a:rPr lang="cs-CZ" dirty="0" smtClean="0"/>
              <a:t> – pravidelná slovesa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20776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 </a:t>
            </a:r>
            <a:r>
              <a:rPr lang="cs-CZ" dirty="0" smtClean="0"/>
              <a:t>např</a:t>
            </a:r>
            <a:r>
              <a:rPr lang="cs-CZ" dirty="0" smtClean="0"/>
              <a:t>. </a:t>
            </a:r>
            <a:r>
              <a:rPr lang="cs-CZ" dirty="0" err="1" smtClean="0"/>
              <a:t>stay</a:t>
            </a:r>
            <a:r>
              <a:rPr lang="cs-CZ" dirty="0" smtClean="0"/>
              <a:t>, </a:t>
            </a:r>
            <a:r>
              <a:rPr lang="cs-CZ" dirty="0" err="1" smtClean="0"/>
              <a:t>cook</a:t>
            </a:r>
            <a:r>
              <a:rPr lang="cs-CZ" dirty="0" smtClean="0"/>
              <a:t>, play, </a:t>
            </a:r>
            <a:r>
              <a:rPr lang="cs-CZ" dirty="0" err="1" smtClean="0"/>
              <a:t>watch</a:t>
            </a:r>
            <a:r>
              <a:rPr lang="cs-CZ" dirty="0" smtClean="0"/>
              <a:t>, </a:t>
            </a:r>
            <a:r>
              <a:rPr lang="cs-CZ" dirty="0" err="1" smtClean="0"/>
              <a:t>wash</a:t>
            </a:r>
            <a:r>
              <a:rPr lang="cs-CZ" dirty="0" smtClean="0"/>
              <a:t>, </a:t>
            </a:r>
            <a:r>
              <a:rPr lang="cs-CZ" dirty="0" err="1" smtClean="0"/>
              <a:t>phone</a:t>
            </a:r>
            <a:r>
              <a:rPr lang="cs-CZ" dirty="0" smtClean="0"/>
              <a:t>, </a:t>
            </a:r>
            <a:r>
              <a:rPr lang="cs-CZ" dirty="0" err="1" smtClean="0"/>
              <a:t>arrive</a:t>
            </a:r>
            <a:r>
              <a:rPr lang="cs-CZ" dirty="0" smtClean="0"/>
              <a:t>,</a:t>
            </a:r>
          </a:p>
          <a:p>
            <a:pPr>
              <a:buNone/>
            </a:pPr>
            <a:r>
              <a:rPr lang="cs-CZ" dirty="0" smtClean="0"/>
              <a:t>		visit, </a:t>
            </a:r>
            <a:r>
              <a:rPr lang="cs-CZ" dirty="0" err="1" smtClean="0"/>
              <a:t>carry</a:t>
            </a:r>
            <a:r>
              <a:rPr lang="cs-CZ" dirty="0" smtClean="0"/>
              <a:t>, </a:t>
            </a:r>
            <a:r>
              <a:rPr lang="cs-CZ" dirty="0" err="1" smtClean="0"/>
              <a:t>need</a:t>
            </a:r>
            <a:r>
              <a:rPr lang="cs-CZ" dirty="0" smtClean="0"/>
              <a:t>, </a:t>
            </a:r>
            <a:r>
              <a:rPr lang="cs-CZ" dirty="0" err="1" smtClean="0"/>
              <a:t>want</a:t>
            </a:r>
            <a:r>
              <a:rPr lang="cs-CZ" dirty="0" smtClean="0"/>
              <a:t>, </a:t>
            </a:r>
            <a:r>
              <a:rPr lang="cs-CZ" dirty="0" err="1" smtClean="0"/>
              <a:t>work</a:t>
            </a:r>
            <a:r>
              <a:rPr lang="cs-CZ" dirty="0" smtClean="0"/>
              <a:t>, </a:t>
            </a:r>
            <a:r>
              <a:rPr lang="cs-CZ" dirty="0" err="1" smtClean="0"/>
              <a:t>decide</a:t>
            </a:r>
            <a:r>
              <a:rPr lang="cs-CZ" dirty="0" smtClean="0"/>
              <a:t>, stop ……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500034" y="3078488"/>
            <a:ext cx="8229600" cy="1207768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cs-CZ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Minulý čas se tvoří přidáním koncovky </a:t>
            </a:r>
            <a: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</a:t>
            </a:r>
            <a:r>
              <a:rPr kumimoji="0" lang="cs-CZ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</a:t>
            </a:r>
            <a: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 slovesu.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cs-C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500034" y="4500570"/>
            <a:ext cx="8229600" cy="120776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cs-C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571472" y="4507248"/>
            <a:ext cx="8229600" cy="120776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Hráli jsme v sobotu fotbal.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cs-CZ" sz="3200" dirty="0" err="1" smtClean="0"/>
              <a:t>We</a:t>
            </a:r>
            <a:r>
              <a:rPr lang="cs-CZ" sz="3200" dirty="0" smtClean="0"/>
              <a:t> </a:t>
            </a:r>
            <a:r>
              <a:rPr lang="cs-CZ" sz="3200" b="1" dirty="0" err="1" smtClean="0">
                <a:solidFill>
                  <a:srgbClr val="7030A0"/>
                </a:solidFill>
              </a:rPr>
              <a:t>played</a:t>
            </a:r>
            <a:r>
              <a:rPr lang="cs-CZ" sz="3200" dirty="0" smtClean="0"/>
              <a:t> </a:t>
            </a:r>
            <a:r>
              <a:rPr lang="cs-CZ" sz="3200" dirty="0" err="1" smtClean="0"/>
              <a:t>football</a:t>
            </a:r>
            <a:r>
              <a:rPr lang="cs-CZ" sz="3200" dirty="0" smtClean="0"/>
              <a:t> on </a:t>
            </a:r>
            <a:r>
              <a:rPr lang="cs-CZ" sz="3200" dirty="0" err="1" smtClean="0"/>
              <a:t>Saturday</a:t>
            </a:r>
            <a:r>
              <a:rPr lang="cs-CZ" sz="3200" dirty="0" smtClean="0"/>
              <a:t>.</a:t>
            </a: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cs-C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29642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Pravidla pro přidávání koncovky -</a:t>
            </a:r>
            <a:r>
              <a:rPr lang="cs-CZ" dirty="0" err="1" smtClean="0"/>
              <a:t>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707702"/>
          </a:xfrm>
        </p:spPr>
        <p:txBody>
          <a:bodyPr/>
          <a:lstStyle/>
          <a:p>
            <a:r>
              <a:rPr lang="cs-CZ" dirty="0" smtClean="0"/>
              <a:t>I </a:t>
            </a:r>
            <a:r>
              <a:rPr lang="cs-CZ" dirty="0" err="1" smtClean="0"/>
              <a:t>stay</a:t>
            </a:r>
            <a:r>
              <a:rPr lang="cs-CZ" b="1" dirty="0" err="1" smtClean="0"/>
              <a:t>ed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home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weekend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85804" y="2578422"/>
            <a:ext cx="8229600" cy="6362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sto</a:t>
            </a:r>
            <a:r>
              <a:rPr kumimoji="0" lang="cs-CZ" sz="2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pp</a:t>
            </a:r>
            <a:r>
              <a:rPr kumimoji="0" lang="cs-CZ" sz="26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car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trave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ll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lot in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summer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762000" y="3935744"/>
            <a:ext cx="8229600" cy="70770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500034" y="3857628"/>
            <a:ext cx="8229600" cy="5715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Martin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close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window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five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minutes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ago.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42910" y="3139859"/>
            <a:ext cx="8072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cs-CZ" dirty="0"/>
              <a:t>- u sloves,která končí na –l a sloves,která mají na konci jednu souhlásku a před ní krátkou samohlásku se zdvojí koncová souhláska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00034" y="4357694"/>
            <a:ext cx="8229600" cy="5715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u sloves končících na –e přidáme pouze –</a:t>
            </a:r>
            <a:r>
              <a:rPr kumimoji="0" lang="cs-CZ" sz="26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500034" y="4929198"/>
            <a:ext cx="8229600" cy="5715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man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carr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big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bag.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500034" y="5429264"/>
            <a:ext cx="8229600" cy="571504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u sloves končících na –y (před kterým je souhláska), změníme –y na -i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Výslovnost koncovky -</a:t>
            </a:r>
            <a:r>
              <a:rPr lang="cs-CZ" dirty="0" err="1" smtClean="0"/>
              <a:t>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636396"/>
          </a:xfrm>
        </p:spPr>
        <p:txBody>
          <a:bodyPr/>
          <a:lstStyle/>
          <a:p>
            <a:r>
              <a:rPr lang="cs-CZ" dirty="0" smtClean="0"/>
              <a:t>Nejčastěji se koncovka –</a:t>
            </a:r>
            <a:r>
              <a:rPr lang="cs-CZ" dirty="0" err="1" smtClean="0"/>
              <a:t>ed</a:t>
            </a:r>
            <a:r>
              <a:rPr lang="cs-CZ" dirty="0" smtClean="0"/>
              <a:t> vyslovuje jako </a:t>
            </a:r>
            <a:r>
              <a:rPr lang="cs-CZ" dirty="0" smtClean="0">
                <a:solidFill>
                  <a:srgbClr val="FF0000"/>
                </a:solidFill>
              </a:rPr>
              <a:t>/d/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err="1" smtClean="0"/>
              <a:t>Ben</a:t>
            </a:r>
            <a:r>
              <a:rPr lang="cs-CZ" dirty="0" smtClean="0"/>
              <a:t> </a:t>
            </a:r>
            <a:r>
              <a:rPr lang="cs-CZ" dirty="0" err="1" smtClean="0"/>
              <a:t>phoned</a:t>
            </a:r>
            <a:r>
              <a:rPr lang="cs-CZ" dirty="0" smtClean="0"/>
              <a:t> </a:t>
            </a:r>
            <a:r>
              <a:rPr lang="cs-CZ" dirty="0" err="1" smtClean="0"/>
              <a:t>me</a:t>
            </a:r>
            <a:r>
              <a:rPr lang="cs-CZ" dirty="0" smtClean="0"/>
              <a:t> </a:t>
            </a:r>
            <a:r>
              <a:rPr lang="cs-CZ" dirty="0" err="1" smtClean="0"/>
              <a:t>yesterday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studied</a:t>
            </a:r>
            <a:r>
              <a:rPr lang="cs-CZ" dirty="0" smtClean="0"/>
              <a:t> in London.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500034" y="3364240"/>
            <a:ext cx="8229600" cy="1922148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Někdy – po neznělých souhláskách - se koncovka –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vyslovuje jako 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/t/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My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dad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washed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our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car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yesterday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watched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TV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five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o´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clock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cs-CZ" sz="2600" dirty="0"/>
              <a:t>	</a:t>
            </a:r>
            <a:r>
              <a:rPr lang="cs-CZ" sz="2600" dirty="0" smtClean="0"/>
              <a:t>I </a:t>
            </a:r>
            <a:r>
              <a:rPr lang="cs-CZ" sz="2600" dirty="0" err="1" smtClean="0"/>
              <a:t>missed</a:t>
            </a:r>
            <a:r>
              <a:rPr lang="cs-CZ" sz="2600" dirty="0" smtClean="0"/>
              <a:t> </a:t>
            </a:r>
            <a:r>
              <a:rPr lang="cs-CZ" sz="2600" dirty="0" err="1" smtClean="0"/>
              <a:t>you</a:t>
            </a:r>
            <a:r>
              <a:rPr lang="cs-CZ" sz="2600" dirty="0" smtClean="0"/>
              <a:t>.</a:t>
            </a:r>
            <a:endParaRPr kumimoji="0" lang="cs-C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500034" y="5150190"/>
            <a:ext cx="8229600" cy="16363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 –d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-t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 koncovka –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vyslovuje jako 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/id/: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I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wanted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phone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Monica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needed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dress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6000" dirty="0" smtClean="0"/>
              <a:t>	</a:t>
            </a:r>
            <a:r>
              <a:rPr lang="cs-CZ" sz="6000" dirty="0" err="1" smtClean="0"/>
              <a:t>Irregular</a:t>
            </a:r>
            <a:r>
              <a:rPr lang="cs-CZ" sz="6000" dirty="0" smtClean="0"/>
              <a:t> </a:t>
            </a:r>
            <a:r>
              <a:rPr lang="cs-CZ" sz="6000" dirty="0" err="1" smtClean="0"/>
              <a:t>verbs</a:t>
            </a:r>
            <a:r>
              <a:rPr lang="cs-CZ" sz="6000" dirty="0" smtClean="0"/>
              <a:t> </a:t>
            </a:r>
            <a:r>
              <a:rPr lang="cs-CZ" dirty="0" smtClean="0"/>
              <a:t>– </a:t>
            </a:r>
            <a:br>
              <a:rPr lang="cs-CZ" dirty="0" smtClean="0"/>
            </a:br>
            <a:r>
              <a:rPr lang="cs-CZ" dirty="0" smtClean="0"/>
              <a:t>	nepravidelná slovesa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136330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	např. go, </a:t>
            </a:r>
            <a:r>
              <a:rPr lang="cs-CZ" dirty="0" err="1" smtClean="0"/>
              <a:t>write</a:t>
            </a:r>
            <a:r>
              <a:rPr lang="cs-CZ" dirty="0" smtClean="0"/>
              <a:t>, </a:t>
            </a:r>
            <a:r>
              <a:rPr lang="cs-CZ" dirty="0" err="1" smtClean="0"/>
              <a:t>take</a:t>
            </a:r>
            <a:r>
              <a:rPr lang="cs-CZ" dirty="0" smtClean="0"/>
              <a:t>, </a:t>
            </a:r>
            <a:r>
              <a:rPr lang="cs-CZ" dirty="0" err="1" smtClean="0"/>
              <a:t>see</a:t>
            </a:r>
            <a:r>
              <a:rPr lang="cs-CZ" dirty="0" smtClean="0"/>
              <a:t>, </a:t>
            </a:r>
            <a:r>
              <a:rPr lang="cs-CZ" dirty="0" err="1" smtClean="0"/>
              <a:t>sleep</a:t>
            </a:r>
            <a:r>
              <a:rPr lang="cs-CZ" dirty="0" smtClean="0"/>
              <a:t>, </a:t>
            </a:r>
            <a:r>
              <a:rPr lang="cs-CZ" dirty="0" err="1" smtClean="0"/>
              <a:t>give</a:t>
            </a:r>
            <a:r>
              <a:rPr lang="cs-CZ" dirty="0" smtClean="0"/>
              <a:t>, </a:t>
            </a:r>
            <a:r>
              <a:rPr lang="cs-CZ" dirty="0" err="1" smtClean="0"/>
              <a:t>get</a:t>
            </a:r>
            <a:r>
              <a:rPr lang="cs-CZ" dirty="0" smtClean="0"/>
              <a:t>, </a:t>
            </a:r>
            <a:r>
              <a:rPr lang="cs-CZ" dirty="0" err="1" smtClean="0"/>
              <a:t>send</a:t>
            </a:r>
            <a:r>
              <a:rPr lang="cs-CZ" dirty="0" smtClean="0"/>
              <a:t>, </a:t>
            </a:r>
            <a:r>
              <a:rPr lang="cs-CZ" dirty="0" err="1" smtClean="0"/>
              <a:t>buy</a:t>
            </a:r>
            <a:r>
              <a:rPr lang="cs-CZ" dirty="0" smtClean="0"/>
              <a:t>, </a:t>
            </a:r>
            <a:r>
              <a:rPr lang="cs-CZ" dirty="0" err="1" smtClean="0"/>
              <a:t>read</a:t>
            </a:r>
            <a:r>
              <a:rPr lang="cs-CZ" dirty="0" smtClean="0"/>
              <a:t>, </a:t>
            </a:r>
            <a:r>
              <a:rPr lang="cs-CZ" dirty="0" err="1" smtClean="0"/>
              <a:t>eat</a:t>
            </a:r>
            <a:r>
              <a:rPr lang="cs-CZ" dirty="0" smtClean="0"/>
              <a:t>, </a:t>
            </a:r>
            <a:r>
              <a:rPr lang="cs-CZ" dirty="0" err="1" smtClean="0"/>
              <a:t>break</a:t>
            </a:r>
            <a:r>
              <a:rPr lang="cs-CZ" dirty="0" smtClean="0"/>
              <a:t>, </a:t>
            </a:r>
            <a:r>
              <a:rPr lang="cs-CZ" dirty="0" err="1" smtClean="0"/>
              <a:t>cut</a:t>
            </a:r>
            <a:r>
              <a:rPr lang="cs-CZ" dirty="0" smtClean="0"/>
              <a:t>, </a:t>
            </a:r>
            <a:r>
              <a:rPr lang="cs-CZ" dirty="0" err="1" smtClean="0"/>
              <a:t>fall</a:t>
            </a:r>
            <a:r>
              <a:rPr lang="cs-CZ" dirty="0" smtClean="0"/>
              <a:t>, drive ….</a:t>
            </a:r>
          </a:p>
          <a:p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8596" y="3000372"/>
            <a:ext cx="8229600" cy="1714512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cs-CZ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 nepravidelná slovesa neplatí žádné pravidlo pro tvoření minulého času, tvar pro past </a:t>
            </a:r>
            <a:r>
              <a:rPr kumimoji="0" lang="cs-CZ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</a:t>
            </a:r>
            <a:r>
              <a:rPr kumimoji="0" lang="cs-CZ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 musíme u každého slovesa </a:t>
            </a:r>
            <a:r>
              <a:rPr kumimoji="0" lang="cs-CZ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naučit nazpaměť</a:t>
            </a:r>
            <a:r>
              <a:rPr kumimoji="0" lang="cs-CZ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57158" y="4500570"/>
            <a:ext cx="8229600" cy="17145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I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wrote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</a:t>
            </a:r>
            <a:r>
              <a:rPr kumimoji="0" lang="cs-CZ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letter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yesterday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cs-CZ" sz="2600" baseline="0" dirty="0"/>
              <a:t>	</a:t>
            </a:r>
            <a:r>
              <a:rPr lang="cs-CZ" sz="2600" baseline="0" dirty="0" err="1" smtClean="0"/>
              <a:t>We</a:t>
            </a:r>
            <a:r>
              <a:rPr lang="cs-CZ" sz="2600" dirty="0" smtClean="0"/>
              <a:t> </a:t>
            </a:r>
            <a:r>
              <a:rPr lang="cs-CZ" sz="2600" b="1" dirty="0" err="1" smtClean="0">
                <a:solidFill>
                  <a:srgbClr val="FF0000"/>
                </a:solidFill>
              </a:rPr>
              <a:t>ate</a:t>
            </a:r>
            <a:r>
              <a:rPr lang="cs-CZ" sz="2600" dirty="0" smtClean="0"/>
              <a:t> </a:t>
            </a:r>
            <a:r>
              <a:rPr lang="cs-CZ" sz="2600" dirty="0" err="1" smtClean="0"/>
              <a:t>bread</a:t>
            </a:r>
            <a:r>
              <a:rPr lang="cs-CZ" sz="2600" dirty="0" smtClean="0"/>
              <a:t>, ham </a:t>
            </a:r>
            <a:r>
              <a:rPr lang="cs-CZ" sz="2600" dirty="0" err="1" smtClean="0"/>
              <a:t>and</a:t>
            </a:r>
            <a:r>
              <a:rPr lang="cs-CZ" sz="2600" dirty="0" smtClean="0"/>
              <a:t> </a:t>
            </a:r>
            <a:r>
              <a:rPr lang="cs-CZ" sz="2600" dirty="0" err="1" smtClean="0"/>
              <a:t>cheese</a:t>
            </a:r>
            <a:r>
              <a:rPr lang="cs-CZ" sz="2600" dirty="0" smtClean="0"/>
              <a:t> </a:t>
            </a:r>
            <a:r>
              <a:rPr lang="cs-CZ" sz="2600" dirty="0" err="1" smtClean="0"/>
              <a:t>for</a:t>
            </a:r>
            <a:r>
              <a:rPr lang="cs-CZ" sz="2600" dirty="0" smtClean="0"/>
              <a:t> </a:t>
            </a:r>
            <a:r>
              <a:rPr lang="cs-CZ" sz="2600" dirty="0" err="1" smtClean="0"/>
              <a:t>breakfast</a:t>
            </a:r>
            <a:r>
              <a:rPr lang="cs-CZ" sz="2600" dirty="0" smtClean="0"/>
              <a:t>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cs-CZ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Pete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went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cinema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 </a:t>
            </a:r>
            <a:r>
              <a:rPr kumimoji="0" lang="cs-CZ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Sunday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Questions</a:t>
            </a:r>
            <a:r>
              <a:rPr lang="cs-CZ" dirty="0" smtClean="0"/>
              <a:t> -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636264"/>
          </a:xfrm>
        </p:spPr>
        <p:txBody>
          <a:bodyPr/>
          <a:lstStyle/>
          <a:p>
            <a:r>
              <a:rPr lang="cs-CZ" dirty="0" smtClean="0"/>
              <a:t>Tvoří se stejně u pravidelných i nepravidelných sloves.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85804" y="2435546"/>
            <a:ext cx="8229600" cy="142208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Tvoří se pomocí slovesa do v minulém čase – 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did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samotné 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sloveso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pak použije </a:t>
            </a:r>
            <a:r>
              <a:rPr kumimoji="0" lang="cs-CZ" sz="26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 infinitivu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(ne ve tvaru minulého času). 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557242" y="3721430"/>
            <a:ext cx="8229600" cy="6362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cs-CZ" sz="2600" dirty="0" err="1" smtClean="0"/>
              <a:t>Your</a:t>
            </a:r>
            <a:r>
              <a:rPr lang="cs-CZ" sz="2600" dirty="0" smtClean="0"/>
              <a:t> </a:t>
            </a:r>
            <a:r>
              <a:rPr lang="cs-CZ" sz="2600" dirty="0" err="1" smtClean="0"/>
              <a:t>friends</a:t>
            </a:r>
            <a:r>
              <a:rPr lang="cs-CZ" sz="2600" dirty="0" smtClean="0"/>
              <a:t> </a:t>
            </a:r>
            <a:r>
              <a:rPr lang="cs-CZ" sz="2600" b="1" dirty="0" err="1" smtClean="0"/>
              <a:t>worked</a:t>
            </a:r>
            <a:r>
              <a:rPr lang="cs-CZ" sz="2600" dirty="0" smtClean="0"/>
              <a:t> in a camp in </a:t>
            </a:r>
            <a:r>
              <a:rPr lang="cs-CZ" sz="2600" dirty="0" err="1" smtClean="0"/>
              <a:t>summer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571472" y="4643446"/>
            <a:ext cx="8229600" cy="6362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Did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friends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a camp in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summer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571472" y="5221628"/>
            <a:ext cx="8229600" cy="6362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cs-CZ" sz="2600" dirty="0" smtClean="0"/>
              <a:t>Jane </a:t>
            </a:r>
            <a:r>
              <a:rPr lang="cs-CZ" sz="2600" b="1" dirty="0" err="1" smtClean="0"/>
              <a:t>wrote</a:t>
            </a:r>
            <a:r>
              <a:rPr lang="cs-CZ" sz="2600" dirty="0" smtClean="0"/>
              <a:t> a </a:t>
            </a:r>
            <a:r>
              <a:rPr lang="cs-CZ" sz="2600" dirty="0" err="1" smtClean="0"/>
              <a:t>letter</a:t>
            </a:r>
            <a:r>
              <a:rPr lang="cs-CZ" sz="2600" dirty="0" smtClean="0"/>
              <a:t> to </a:t>
            </a:r>
            <a:r>
              <a:rPr lang="cs-CZ" sz="2600" dirty="0" err="1" smtClean="0"/>
              <a:t>Monica</a:t>
            </a:r>
            <a:r>
              <a:rPr lang="cs-CZ" sz="2600" dirty="0" smtClean="0"/>
              <a:t> </a:t>
            </a:r>
            <a:r>
              <a:rPr lang="cs-CZ" sz="2600" dirty="0" err="1" smtClean="0"/>
              <a:t>yesterday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1472" y="6150322"/>
            <a:ext cx="8229600" cy="6362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cs-CZ" sz="2600" b="1" dirty="0" err="1" smtClean="0"/>
              <a:t>Did</a:t>
            </a:r>
            <a:r>
              <a:rPr lang="cs-CZ" sz="2600" dirty="0" smtClean="0"/>
              <a:t> Jane </a:t>
            </a:r>
            <a:r>
              <a:rPr lang="cs-CZ" sz="2600" b="1" dirty="0" err="1" smtClean="0"/>
              <a:t>write</a:t>
            </a:r>
            <a:r>
              <a:rPr lang="cs-CZ" sz="2600" dirty="0" smtClean="0"/>
              <a:t> a </a:t>
            </a:r>
            <a:r>
              <a:rPr lang="cs-CZ" sz="2600" dirty="0" err="1" smtClean="0"/>
              <a:t>letter</a:t>
            </a:r>
            <a:r>
              <a:rPr lang="cs-CZ" sz="2600" dirty="0" smtClean="0"/>
              <a:t> to </a:t>
            </a:r>
            <a:r>
              <a:rPr lang="cs-CZ" sz="2600" dirty="0" err="1" smtClean="0"/>
              <a:t>Monica</a:t>
            </a:r>
            <a:r>
              <a:rPr lang="cs-CZ" sz="2600" dirty="0" smtClean="0"/>
              <a:t> </a:t>
            </a:r>
            <a:r>
              <a:rPr lang="cs-CZ" sz="2600" dirty="0" err="1" smtClean="0"/>
              <a:t>yesterday</a:t>
            </a:r>
            <a:r>
              <a:rPr lang="cs-CZ" sz="2600" dirty="0" smtClean="0"/>
              <a:t>?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Přímá spojovací šipka 12"/>
          <p:cNvCxnSpPr/>
          <p:nvPr/>
        </p:nvCxnSpPr>
        <p:spPr>
          <a:xfrm rot="10800000" flipV="1">
            <a:off x="1142976" y="4143380"/>
            <a:ext cx="121444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 rot="16200000" flipH="1">
            <a:off x="2786050" y="4214818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/>
          <p:nvPr/>
        </p:nvCxnSpPr>
        <p:spPr>
          <a:xfrm rot="10800000" flipV="1">
            <a:off x="1071538" y="5715016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/>
          <p:nvPr/>
        </p:nvCxnSpPr>
        <p:spPr>
          <a:xfrm rot="16200000" flipH="1">
            <a:off x="1857356" y="5786454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Short</a:t>
            </a:r>
            <a:r>
              <a:rPr lang="cs-CZ" dirty="0" smtClean="0"/>
              <a:t> </a:t>
            </a:r>
            <a:r>
              <a:rPr lang="cs-CZ" dirty="0" err="1" smtClean="0"/>
              <a:t>answers</a:t>
            </a:r>
            <a:r>
              <a:rPr lang="cs-CZ" dirty="0" smtClean="0"/>
              <a:t> – krátké odpovědi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707702"/>
          </a:xfrm>
        </p:spPr>
        <p:txBody>
          <a:bodyPr/>
          <a:lstStyle/>
          <a:p>
            <a:r>
              <a:rPr lang="cs-CZ" b="1" dirty="0" err="1" smtClean="0"/>
              <a:t>Did</a:t>
            </a:r>
            <a:r>
              <a:rPr lang="cs-CZ" dirty="0" smtClean="0"/>
              <a:t> Jane </a:t>
            </a:r>
            <a:r>
              <a:rPr lang="cs-CZ" b="1" dirty="0" err="1" smtClean="0"/>
              <a:t>write</a:t>
            </a:r>
            <a:r>
              <a:rPr lang="cs-CZ" dirty="0" smtClean="0"/>
              <a:t> a </a:t>
            </a:r>
            <a:r>
              <a:rPr lang="cs-CZ" dirty="0" err="1" smtClean="0"/>
              <a:t>letter</a:t>
            </a:r>
            <a:r>
              <a:rPr lang="cs-CZ" dirty="0" smtClean="0"/>
              <a:t> to </a:t>
            </a:r>
            <a:r>
              <a:rPr lang="cs-CZ" dirty="0" err="1" smtClean="0"/>
              <a:t>Monica</a:t>
            </a:r>
            <a:r>
              <a:rPr lang="cs-CZ" dirty="0" smtClean="0"/>
              <a:t> </a:t>
            </a:r>
            <a:r>
              <a:rPr lang="cs-CZ" dirty="0" err="1" smtClean="0"/>
              <a:t>yesterday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 rot="1330908">
            <a:off x="2571736" y="2530065"/>
            <a:ext cx="28575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lů 5"/>
          <p:cNvSpPr/>
          <p:nvPr/>
        </p:nvSpPr>
        <p:spPr>
          <a:xfrm rot="19980203">
            <a:off x="4297973" y="2530065"/>
            <a:ext cx="28575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285852" y="3364240"/>
            <a:ext cx="2428892" cy="6362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Yes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she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did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29058" y="3364240"/>
            <a:ext cx="2428892" cy="6362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No,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she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didn</a:t>
            </a:r>
            <a:r>
              <a:rPr kumimoji="0" lang="cs-CZ" sz="2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´</a:t>
            </a:r>
            <a:r>
              <a:rPr kumimoji="0" lang="cs-CZ" sz="26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571472" y="3935744"/>
            <a:ext cx="8229600" cy="70770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Did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friends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a camp in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summer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Šipka dolů 9"/>
          <p:cNvSpPr/>
          <p:nvPr/>
        </p:nvSpPr>
        <p:spPr>
          <a:xfrm rot="1330908">
            <a:off x="2539657" y="4613295"/>
            <a:ext cx="28575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lů 10"/>
          <p:cNvSpPr/>
          <p:nvPr/>
        </p:nvSpPr>
        <p:spPr>
          <a:xfrm rot="19980203">
            <a:off x="4584516" y="4613618"/>
            <a:ext cx="28575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1357290" y="5364504"/>
            <a:ext cx="2428892" cy="6362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Yes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they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did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4000496" y="5364504"/>
            <a:ext cx="2786082" cy="6362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No,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they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didn</a:t>
            </a:r>
            <a:r>
              <a:rPr kumimoji="0" lang="cs-CZ" sz="2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´</a:t>
            </a:r>
            <a:r>
              <a:rPr kumimoji="0" lang="cs-CZ" sz="26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6" grpId="0" animBg="1"/>
      <p:bldP spid="7" grpId="0"/>
      <p:bldP spid="8" grpId="0"/>
      <p:bldP spid="9" grpId="0"/>
      <p:bldP spid="10" grpId="0" animBg="1"/>
      <p:bldP spid="11" grpId="0" animBg="1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Negative - zápor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493520"/>
          </a:xfrm>
        </p:spPr>
        <p:txBody>
          <a:bodyPr/>
          <a:lstStyle/>
          <a:p>
            <a:r>
              <a:rPr lang="cs-CZ" dirty="0" smtClean="0"/>
              <a:t>Tvoří se pomocí </a:t>
            </a:r>
            <a:r>
              <a:rPr lang="cs-CZ" b="1" dirty="0" err="1" smtClean="0">
                <a:solidFill>
                  <a:srgbClr val="7030A0"/>
                </a:solidFill>
              </a:rPr>
              <a:t>didn</a:t>
            </a:r>
            <a:r>
              <a:rPr lang="cs-CZ" b="1" dirty="0" smtClean="0">
                <a:solidFill>
                  <a:srgbClr val="7030A0"/>
                </a:solidFill>
              </a:rPr>
              <a:t>´t</a:t>
            </a:r>
            <a:r>
              <a:rPr lang="cs-CZ" dirty="0" smtClean="0"/>
              <a:t>, </a:t>
            </a:r>
            <a:r>
              <a:rPr lang="cs-CZ" b="1" dirty="0" smtClean="0">
                <a:solidFill>
                  <a:srgbClr val="7030A0"/>
                </a:solidFill>
              </a:rPr>
              <a:t>sloveso</a:t>
            </a:r>
            <a:r>
              <a:rPr lang="cs-CZ" dirty="0" smtClean="0"/>
              <a:t> se pak použije </a:t>
            </a:r>
            <a:r>
              <a:rPr lang="cs-CZ" b="1" dirty="0" smtClean="0">
                <a:solidFill>
                  <a:srgbClr val="7030A0"/>
                </a:solidFill>
              </a:rPr>
              <a:t>v</a:t>
            </a:r>
            <a:r>
              <a:rPr lang="cs-CZ" dirty="0" smtClean="0"/>
              <a:t>e tvaru </a:t>
            </a:r>
            <a:r>
              <a:rPr lang="cs-CZ" b="1" dirty="0" smtClean="0">
                <a:solidFill>
                  <a:srgbClr val="7030A0"/>
                </a:solidFill>
              </a:rPr>
              <a:t>infinitivu</a:t>
            </a:r>
            <a:r>
              <a:rPr lang="cs-CZ" dirty="0" smtClean="0"/>
              <a:t>. Také zápor se tedy tvoří stejně u pravidelných i nepravidelných sloves.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85804" y="3435678"/>
            <a:ext cx="8229600" cy="6362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Nevolal jsem ti včera.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85804" y="3935744"/>
            <a:ext cx="8229600" cy="6362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didn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´t  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call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yesterday</a:t>
            </a:r>
            <a:r>
              <a:rPr lang="cs-CZ" sz="2600" dirty="0" smtClean="0"/>
              <a:t>.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500034" y="4578686"/>
            <a:ext cx="8229600" cy="6362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Nešli jsme o víkendu do kina.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00034" y="5078752"/>
            <a:ext cx="8229600" cy="6362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cs-CZ" sz="2600" dirty="0" err="1" smtClean="0"/>
              <a:t>We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didn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´t  go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cinema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weekend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433</TotalTime>
  <Words>354</Words>
  <Application>Microsoft Office PowerPoint</Application>
  <PresentationFormat>Předvádění na obrazovce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Tok</vt:lpstr>
      <vt:lpstr>PAST SIMPLE</vt:lpstr>
      <vt:lpstr>Regular verbs – pravidelná slovesa</vt:lpstr>
      <vt:lpstr>Pravidla pro přidávání koncovky -ed</vt:lpstr>
      <vt:lpstr>Výslovnost koncovky -ed</vt:lpstr>
      <vt:lpstr> Irregular verbs –   nepravidelná slovesa</vt:lpstr>
      <vt:lpstr>Questions - otázky</vt:lpstr>
      <vt:lpstr>Short answers – krátké odpovědi</vt:lpstr>
      <vt:lpstr>Negative - zápor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SIMPLE</dc:title>
  <dc:creator>Igor</dc:creator>
  <cp:lastModifiedBy>Igor</cp:lastModifiedBy>
  <cp:revision>44</cp:revision>
  <dcterms:created xsi:type="dcterms:W3CDTF">2013-01-03T13:48:13Z</dcterms:created>
  <dcterms:modified xsi:type="dcterms:W3CDTF">2013-01-04T10:18:50Z</dcterms:modified>
</cp:coreProperties>
</file>